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39" r:id="rId3"/>
    <p:sldId id="358" r:id="rId4"/>
    <p:sldId id="340" r:id="rId5"/>
    <p:sldId id="341" r:id="rId6"/>
    <p:sldId id="359" r:id="rId7"/>
    <p:sldId id="342" r:id="rId8"/>
    <p:sldId id="343" r:id="rId9"/>
    <p:sldId id="344" r:id="rId10"/>
    <p:sldId id="345" r:id="rId11"/>
    <p:sldId id="348" r:id="rId12"/>
    <p:sldId id="360" r:id="rId13"/>
    <p:sldId id="361" r:id="rId14"/>
    <p:sldId id="362" r:id="rId15"/>
    <p:sldId id="349" r:id="rId16"/>
    <p:sldId id="363" r:id="rId17"/>
    <p:sldId id="364" r:id="rId18"/>
    <p:sldId id="365" r:id="rId19"/>
    <p:sldId id="366" r:id="rId20"/>
    <p:sldId id="350" r:id="rId21"/>
    <p:sldId id="367" r:id="rId22"/>
    <p:sldId id="368" r:id="rId23"/>
    <p:sldId id="351" r:id="rId24"/>
    <p:sldId id="369" r:id="rId25"/>
    <p:sldId id="352" r:id="rId26"/>
    <p:sldId id="407" r:id="rId27"/>
    <p:sldId id="370" r:id="rId28"/>
    <p:sldId id="371" r:id="rId29"/>
    <p:sldId id="3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FF3300"/>
    <a:srgbClr val="996633"/>
    <a:srgbClr val="B7753F"/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1142984"/>
            <a:ext cx="6741782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Иллюстрированный</a:t>
            </a:r>
          </a:p>
          <a:p>
            <a:pPr algn="ctr"/>
            <a:r>
              <a:rPr lang="ru-RU" sz="54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итературный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календарь</a:t>
            </a:r>
            <a:endParaRPr lang="ru-RU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857628"/>
            <a:ext cx="8230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Обзор знаменательных и памятных дат,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ю</a:t>
            </a:r>
            <a:r>
              <a:rPr lang="ru-RU" sz="3200" b="1" dirty="0" smtClean="0">
                <a:solidFill>
                  <a:srgbClr val="C00000"/>
                </a:solidFill>
              </a:rPr>
              <a:t>билеи казахских и зарубежных писателей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а 2020 – 2021 учебный год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5288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Школа – гимназия с. Зеленый бор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Бурабайский район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Акмолинская область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857892"/>
            <a:ext cx="4621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Август, Сентябрь, Октябрь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401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августа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186146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85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Сайымжана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Еркебаева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(1780 – 1857)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7650" name="Picture 2" descr="C:\Documents and Settings\Администратор\Рабочий стол\календ\еркеба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66"/>
            <a:ext cx="2786082" cy="358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86116" y="4572008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«Увертюра»,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«Дороги и километры», «Когда распускаются почки»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3954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сентября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Знаний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2500306"/>
            <a:ext cx="4000528" cy="37862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школа\рдч\фото для РДЧ\1 класс\Untitled-Scanned-28.jpg"/>
          <p:cNvPicPr>
            <a:picLocks noChangeAspect="1" noChangeArrowheads="1"/>
          </p:cNvPicPr>
          <p:nvPr/>
        </p:nvPicPr>
        <p:blipFill>
          <a:blip r:embed="rId4" cstate="print"/>
          <a:srcRect t="5290" b="5290"/>
          <a:stretch>
            <a:fillRect/>
          </a:stretch>
        </p:blipFill>
        <p:spPr bwMode="auto">
          <a:xfrm>
            <a:off x="1000100" y="2656969"/>
            <a:ext cx="3588371" cy="3415237"/>
          </a:xfrm>
          <a:prstGeom prst="rect">
            <a:avLst/>
          </a:prstGeom>
          <a:noFill/>
        </p:spPr>
      </p:pic>
      <p:pic>
        <p:nvPicPr>
          <p:cNvPr id="2" name="Picture 3" descr="E:\школа\массовые мероприятия\фото для разное\учитель\1345493289_shkolnye-zvonochki-s-bantami-i-osennimi-listyami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9617">
            <a:off x="7698116" y="714356"/>
            <a:ext cx="1445884" cy="18573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4" descr="E:\школа\массовые мероприятия\фото для разное\учитель\949952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4487" y="3571876"/>
            <a:ext cx="3719513" cy="278720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4845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сентября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381712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145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американского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Эдгара </a:t>
            </a:r>
            <a:r>
              <a:rPr lang="ru-RU" sz="4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Райса</a:t>
            </a:r>
            <a:endParaRPr lang="ru-RU" sz="4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Берроуза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(1875 – 1950)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786322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Тарзан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из племени обезьян»,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«Дочь тысячи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джеддаков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«Боги Марса», «Принцесса Марса»,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«Владыка Марса»</a:t>
            </a:r>
          </a:p>
        </p:txBody>
      </p:sp>
      <p:pic>
        <p:nvPicPr>
          <p:cNvPr id="1026" name="Picture 2" descr="C:\Documents and Settings\Администратор\Рабочий стол\Для календаря\берроу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2868212" cy="4002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4845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сентября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381712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100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Жубана 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Молдагалиева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(1780 – 1857)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286256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«Мен </a:t>
            </a:r>
            <a:r>
              <a:rPr lang="ru-RU" sz="2400" b="1" dirty="0" err="1" smtClean="0">
                <a:solidFill>
                  <a:schemeClr val="bg1"/>
                </a:solidFill>
              </a:rPr>
              <a:t>қазақпын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«Нұрлы жол», «Жыр туралы жыр», «Айттым </a:t>
            </a:r>
            <a:r>
              <a:rPr lang="ru-RU" sz="2400" b="1" dirty="0" err="1" smtClean="0">
                <a:solidFill>
                  <a:schemeClr val="bg1"/>
                </a:solidFill>
              </a:rPr>
              <a:t>сәлем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Ғашық көзбен</a:t>
            </a:r>
            <a:r>
              <a:rPr lang="ru-RU" sz="2400" b="1" dirty="0" smtClean="0">
                <a:solidFill>
                  <a:schemeClr val="bg1"/>
                </a:solidFill>
              </a:rPr>
              <a:t>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Заман тыныс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r>
              <a:rPr lang="kk-KZ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Байқоныр баспалдақтары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r>
              <a:rPr lang="kk-KZ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Ақ жалын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2050" name="Picture 2" descr="C:\Documents and Settings\Администратор\Рабочий стол\Для календаря\молдагалиев.jpg"/>
          <p:cNvPicPr>
            <a:picLocks noChangeAspect="1" noChangeArrowheads="1"/>
          </p:cNvPicPr>
          <p:nvPr/>
        </p:nvPicPr>
        <p:blipFill>
          <a:blip r:embed="rId2"/>
          <a:srcRect l="12500" r="7142"/>
          <a:stretch>
            <a:fillRect/>
          </a:stretch>
        </p:blipFill>
        <p:spPr bwMode="auto">
          <a:xfrm>
            <a:off x="5286380" y="357166"/>
            <a:ext cx="333985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4845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сентября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150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Александра 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Ивановича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Куприна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(1870 – 1938)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429132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«Поединок»,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«Олеся», «Гранатовый браслет»,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«Суламифь», «Изумруд», «Синяя звезда», «Ночная фиалка»,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«Телеграфист», «Осенние цветы»</a:t>
            </a:r>
          </a:p>
        </p:txBody>
      </p:sp>
      <p:pic>
        <p:nvPicPr>
          <p:cNvPr id="3074" name="Picture 2" descr="C:\Documents and Settings\Администратор\Рабочий стол\Для календаря\купр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66"/>
            <a:ext cx="240661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6359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сентября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14290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Международный день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памяти жертв фашизма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857496"/>
            <a:ext cx="4929222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Администратор\Рабочий стол\календарь слайды 2\slide-18 (1).jpg"/>
          <p:cNvPicPr>
            <a:picLocks noChangeAspect="1" noChangeArrowheads="1"/>
          </p:cNvPicPr>
          <p:nvPr/>
        </p:nvPicPr>
        <p:blipFill>
          <a:blip r:embed="rId4"/>
          <a:srcRect l="25966" t="40849" r="28255" b="22479"/>
          <a:stretch>
            <a:fillRect/>
          </a:stretch>
        </p:blipFill>
        <p:spPr bwMode="auto">
          <a:xfrm>
            <a:off x="357158" y="3071810"/>
            <a:ext cx="4643470" cy="27860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00694" y="2857496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Объединиться, чтобы противостоять экстремизму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7217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сентября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4601196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130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английской писательницы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Агаты Кристи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(1890 – 1976)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429132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«Убийство в восточном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экспресе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«Десять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негритят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«Таинственный противник»,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«Человек в коричневом костюме», «Тайна замка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Чимниз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4098" name="Picture 2" descr="C:\Documents and Settings\Администратор\Рабочий стол\Для календаря\кри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04"/>
            <a:ext cx="2714644" cy="367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7217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сентября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436727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120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лингвиста 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Сергея Ивановича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Ожегова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(1900 – 1964)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4786322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«Толковый словарь русского языка»</a:t>
            </a:r>
          </a:p>
        </p:txBody>
      </p:sp>
      <p:pic>
        <p:nvPicPr>
          <p:cNvPr id="5122" name="Picture 2" descr="C:\Documents and Settings\Администратор\Рабочий стол\Для календаря\slide_13.jpg"/>
          <p:cNvPicPr>
            <a:picLocks noChangeAspect="1" noChangeArrowheads="1"/>
          </p:cNvPicPr>
          <p:nvPr/>
        </p:nvPicPr>
        <p:blipFill>
          <a:blip r:embed="rId2"/>
          <a:srcRect l="30312" t="22500" r="22812" b="5000"/>
          <a:stretch>
            <a:fillRect/>
          </a:stretch>
        </p:blipFill>
        <p:spPr bwMode="auto">
          <a:xfrm>
            <a:off x="5429256" y="428604"/>
            <a:ext cx="320239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7217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 сентября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857232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225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Кондратия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Федоровича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Рылеева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(1795 – 1826)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429132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«Любовью к Родине дыша»,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«Гражданское мужество», «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Боян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«Олег Вещий», «Смерть Ермака», «Борис Годунов», «Иван Сусанин»,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«Богдан Хмельницкий»</a:t>
            </a:r>
          </a:p>
        </p:txBody>
      </p:sp>
      <p:pic>
        <p:nvPicPr>
          <p:cNvPr id="6146" name="Picture 2" descr="C:\Documents and Settings\Администратор\Рабочий стол\Для календаря\рылеев.jpg"/>
          <p:cNvPicPr>
            <a:picLocks noChangeAspect="1" noChangeArrowheads="1"/>
          </p:cNvPicPr>
          <p:nvPr/>
        </p:nvPicPr>
        <p:blipFill>
          <a:blip r:embed="rId2"/>
          <a:srcRect t="4156" b="3046"/>
          <a:stretch>
            <a:fillRect/>
          </a:stretch>
        </p:blipFill>
        <p:spPr bwMode="auto">
          <a:xfrm>
            <a:off x="5643570" y="357166"/>
            <a:ext cx="2609184" cy="367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7217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сентября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4968091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145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Сергея Николаевича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Сергеева-Ценского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(1875 – 1958)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286256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«Преображение России»,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«Недра», «Неторопливое солнце»,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«Живая вода», «Медвежонок», «Весна в Крыму», «Лаванда»,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«Конец света», «Львы и солнце»</a:t>
            </a:r>
          </a:p>
        </p:txBody>
      </p:sp>
      <p:pic>
        <p:nvPicPr>
          <p:cNvPr id="7170" name="Picture 2" descr="C:\Documents and Settings\Администратор\Рабочий стол\Для календаря\сергеев-ценский.jpg"/>
          <p:cNvPicPr>
            <a:picLocks noChangeAspect="1" noChangeArrowheads="1"/>
          </p:cNvPicPr>
          <p:nvPr/>
        </p:nvPicPr>
        <p:blipFill>
          <a:blip r:embed="rId2"/>
          <a:srcRect l="22414" r="25861"/>
          <a:stretch>
            <a:fillRect/>
          </a:stretch>
        </p:blipFill>
        <p:spPr bwMode="auto">
          <a:xfrm>
            <a:off x="5786446" y="357166"/>
            <a:ext cx="2786082" cy="3590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16386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августа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4381712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170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французского писателя,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поэта, драматурга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Ги де Мопассана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(1850 – 1893)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1506" name="Picture 2" descr="C:\Documents and Settings\Администратор\Рабочий стол\календ\ппп.jpg"/>
          <p:cNvPicPr>
            <a:picLocks noChangeAspect="1" noChangeArrowheads="1"/>
          </p:cNvPicPr>
          <p:nvPr/>
        </p:nvPicPr>
        <p:blipFill>
          <a:blip r:embed="rId2"/>
          <a:srcRect l="51331" t="6780"/>
          <a:stretch>
            <a:fillRect/>
          </a:stretch>
        </p:blipFill>
        <p:spPr bwMode="auto">
          <a:xfrm>
            <a:off x="5643570" y="357166"/>
            <a:ext cx="298519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43240" y="4500570"/>
            <a:ext cx="55331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«Милый друг», «Пышка», «Ожерелье»,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«Жизнь», «Лунный свет», «Новеллы»,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«Монт-Ориоль», «Сильна как смерть»,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«Пьер и Жан», «Наше сердце»,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«Бродячая жизнь», «Под солнцем»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18707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октября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14290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Международный день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пожилых людей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496"/>
            <a:ext cx="4714908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\Рабочий стол\календарь\s1200.jpg"/>
          <p:cNvPicPr>
            <a:picLocks noChangeAspect="1" noChangeArrowheads="1"/>
          </p:cNvPicPr>
          <p:nvPr/>
        </p:nvPicPr>
        <p:blipFill>
          <a:blip r:embed="rId4"/>
          <a:srcRect l="16406" t="30208" r="11718" b="5208"/>
          <a:stretch>
            <a:fillRect/>
          </a:stretch>
        </p:blipFill>
        <p:spPr bwMode="auto">
          <a:xfrm>
            <a:off x="500034" y="3000372"/>
            <a:ext cx="4286280" cy="28885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8" y="3786190"/>
            <a:ext cx="28499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Подарите заботу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внимание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старшему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поколению!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3" descr="C:\Documents and Settings\Администратор\Рабочий стол\для календаря 1\pch.jpg"/>
          <p:cNvPicPr>
            <a:picLocks noChangeAspect="1" noChangeArrowheads="1"/>
          </p:cNvPicPr>
          <p:nvPr/>
        </p:nvPicPr>
        <p:blipFill>
          <a:blip r:embed="rId5" cstate="print"/>
          <a:srcRect l="902" t="12589" r="54711" b="25949"/>
          <a:stretch>
            <a:fillRect/>
          </a:stretch>
        </p:blipFill>
        <p:spPr bwMode="auto">
          <a:xfrm>
            <a:off x="6786578" y="1357298"/>
            <a:ext cx="2143108" cy="2097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29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октября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381712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120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народного акына, 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композитора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Исы Байзакова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(1900 – 1946)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429132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«Красавица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Куралай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«Сказка пастуха»,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«В предгорьях Алтая»,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  <a:latin typeface="Calibri" pitchFamily="34" charset="0"/>
              </a:rPr>
              <a:t>Қармаза Жанай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«Кавказ»,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  <a:latin typeface="Calibri" pitchFamily="34" charset="0"/>
              </a:rPr>
              <a:t>Ақ бөпе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8194" name="Picture 2" descr="C:\Documents and Settings\Администратор\Рабочий стол\Для календаря\байзаков.jpg"/>
          <p:cNvPicPr>
            <a:picLocks noChangeAspect="1" noChangeArrowheads="1"/>
          </p:cNvPicPr>
          <p:nvPr/>
        </p:nvPicPr>
        <p:blipFill>
          <a:blip r:embed="rId2"/>
          <a:srcRect l="7843" r="3921"/>
          <a:stretch>
            <a:fillRect/>
          </a:stretch>
        </p:blipFill>
        <p:spPr bwMode="auto">
          <a:xfrm>
            <a:off x="5357818" y="428604"/>
            <a:ext cx="3214710" cy="3643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29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октября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125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Сергея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Александровича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Есенина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(1895 – 1925)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42913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«Береза», «Черный человек», «Письмо матери», «Собаке Качалова», «Русь советская», «Русь уходящая», «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Шаганэ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ты моя ,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Шаганэ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«Гой ты Русь, моя родная…»</a:t>
            </a:r>
          </a:p>
        </p:txBody>
      </p:sp>
      <p:pic>
        <p:nvPicPr>
          <p:cNvPr id="9218" name="Picture 2" descr="C:\Documents and Settings\Администратор\Рабочий стол\Для календаря\258367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2661799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18707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октября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14290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защиты животных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496"/>
            <a:ext cx="4714908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57818" y="1714488"/>
            <a:ext cx="361823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Ежечасно с лица Земли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исчезают безвозвратно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вида животных.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 с лица Земли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исчезают безвозвратно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70 видов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фауны и флоры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25 последних лет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биологическое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сократилось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треть. </a:t>
            </a:r>
          </a:p>
        </p:txBody>
      </p:sp>
      <p:pic>
        <p:nvPicPr>
          <p:cNvPr id="3074" name="Picture 2" descr="C:\Documents and Settings\Администратор\Рабочий стол\календарь\25919434.png"/>
          <p:cNvPicPr>
            <a:picLocks noChangeAspect="1" noChangeArrowheads="1"/>
          </p:cNvPicPr>
          <p:nvPr/>
        </p:nvPicPr>
        <p:blipFill>
          <a:blip r:embed="rId4"/>
          <a:srcRect l="12019" t="36539" r="12980" b="4803"/>
          <a:stretch>
            <a:fillRect/>
          </a:stretch>
        </p:blipFill>
        <p:spPr bwMode="auto">
          <a:xfrm>
            <a:off x="428596" y="3026475"/>
            <a:ext cx="4461672" cy="2831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29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октября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4559004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185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этнографа, фольклориста,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путешественника,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исследователя 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Центральной 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Азии и Казахстана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0" y="4429132"/>
            <a:ext cx="55231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Григория Николаевича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Потанина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(1835 – 1920)</a:t>
            </a:r>
            <a:endParaRPr lang="ru-RU" sz="3000" dirty="0"/>
          </a:p>
        </p:txBody>
      </p:sp>
      <p:pic>
        <p:nvPicPr>
          <p:cNvPr id="10242" name="Picture 2" descr="C:\Documents and Settings\Администратор\Рабочий стол\Для календаря\потанин.jpg"/>
          <p:cNvPicPr>
            <a:picLocks noChangeAspect="1" noChangeArrowheads="1"/>
          </p:cNvPicPr>
          <p:nvPr/>
        </p:nvPicPr>
        <p:blipFill>
          <a:blip r:embed="rId2"/>
          <a:srcRect l="6290" r="3548" b="20821"/>
          <a:stretch>
            <a:fillRect/>
          </a:stretch>
        </p:blipFill>
        <p:spPr bwMode="auto">
          <a:xfrm>
            <a:off x="5572132" y="428604"/>
            <a:ext cx="295806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18707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октября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48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учителя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496"/>
            <a:ext cx="4214842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87093" y="3071810"/>
            <a:ext cx="415690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Призван привлечь</a:t>
            </a:r>
          </a:p>
          <a:p>
            <a:pPr algn="ctr"/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внимание к положению</a:t>
            </a:r>
          </a:p>
          <a:p>
            <a:pPr algn="ctr"/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учителей в обществе,</a:t>
            </a:r>
          </a:p>
          <a:p>
            <a:pPr algn="ctr"/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их роли в образовании и</a:t>
            </a:r>
          </a:p>
          <a:p>
            <a:pPr algn="ctr"/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развитии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 descr="C:\Documents and Settings\Администратор\Рабочий стол\календарь\imgonline-com-ua-Resize-o5sitfyi2HOkCKz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00372"/>
            <a:ext cx="3905244" cy="2928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5301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октября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библиотекаря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500306"/>
            <a:ext cx="4643470" cy="3786214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школа\информационная культура\фото для биб.уроков\Рисунки книг\411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14422"/>
            <a:ext cx="2690810" cy="20181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4" descr="E:\школа\информационная культура\фото для биб.уроков\Рисунки книг\dles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496"/>
            <a:ext cx="4418894" cy="3028920"/>
          </a:xfrm>
          <a:prstGeom prst="rect">
            <a:avLst/>
          </a:prstGeom>
          <a:noFill/>
        </p:spPr>
      </p:pic>
      <p:pic>
        <p:nvPicPr>
          <p:cNvPr id="1029" name="Picture 5" descr="E:\школа\информационная культура\фото для биб.уроков\Рисунки книг\Owl_with_School_Books_PNG_Clipart_Pictur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143248"/>
            <a:ext cx="2857520" cy="3456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5301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октября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81712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115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поэта, народного 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писателя Казахстана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Абу Сарсенбаева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(1905 – 1950)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42913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«Дневник офицера», «Морские напевы», «</a:t>
            </a:r>
            <a:r>
              <a:rPr lang="kk-KZ" sz="2400" b="1" dirty="0" smtClean="0">
                <a:solidFill>
                  <a:schemeClr val="bg1"/>
                </a:solidFill>
              </a:rPr>
              <a:t>Еділ толқыны</a:t>
            </a:r>
            <a:r>
              <a:rPr lang="ru-RU" sz="2400" b="1" dirty="0" smtClean="0">
                <a:solidFill>
                  <a:schemeClr val="bg1"/>
                </a:solidFill>
              </a:rPr>
              <a:t>», «Жүрек сыйы», «Капитан </a:t>
            </a:r>
            <a:r>
              <a:rPr lang="ru-RU" sz="2400" b="1" dirty="0" err="1" smtClean="0">
                <a:solidFill>
                  <a:schemeClr val="bg1"/>
                </a:solidFill>
              </a:rPr>
              <a:t>ұлы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Толқында туғандар</a:t>
            </a:r>
            <a:r>
              <a:rPr lang="ru-RU" sz="2400" b="1" dirty="0" smtClean="0">
                <a:solidFill>
                  <a:schemeClr val="bg1"/>
                </a:solidFill>
              </a:rPr>
              <a:t>», «Батырлар ізімен»,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«Ұстаздар мен </a:t>
            </a:r>
            <a:r>
              <a:rPr lang="ru-RU" sz="2400" b="1" dirty="0" err="1" smtClean="0">
                <a:solidFill>
                  <a:schemeClr val="bg1"/>
                </a:solidFill>
              </a:rPr>
              <a:t>тұстастар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266" name="Picture 2" descr="C:\Documents and Settings\Администратор\Рабочий стол\Для календаря\сарсенба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66"/>
            <a:ext cx="3229909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5301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октября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150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Ивана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Алексеевича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Бунина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(1870 – 1953)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42913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«Деревня», «Митина любовь», «Господин из Сан-Франциско», «Антоновские яблоки»,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«Холодная осень», «Свет Зодиака»,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«Грамматика любви»</a:t>
            </a:r>
          </a:p>
        </p:txBody>
      </p:sp>
      <p:pic>
        <p:nvPicPr>
          <p:cNvPr id="1026" name="Picture 2" descr="C:\Documents and Settings\Администратор\Рабочий стол\Для календаря\бунин.jpg"/>
          <p:cNvPicPr>
            <a:picLocks noChangeAspect="1" noChangeArrowheads="1"/>
          </p:cNvPicPr>
          <p:nvPr/>
        </p:nvPicPr>
        <p:blipFill>
          <a:blip r:embed="rId2"/>
          <a:srcRect l="6249" t="2279" r="3906" b="3257"/>
          <a:stretch>
            <a:fillRect/>
          </a:stretch>
        </p:blipFill>
        <p:spPr bwMode="auto">
          <a:xfrm>
            <a:off x="5500694" y="357166"/>
            <a:ext cx="288954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5301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октября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81712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190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Насреддина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Сералиева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(1930 – 1984)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21481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Ұшталмаған қарындаш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Намыс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  <a:r>
              <a:rPr lang="ru-RU" sz="2400" b="1" dirty="0" err="1" smtClean="0">
                <a:solidFill>
                  <a:schemeClr val="bg1"/>
                </a:solidFill>
              </a:rPr>
              <a:t>«Ақ лақ </a:t>
            </a:r>
            <a:r>
              <a:rPr lang="ru-RU" sz="2400" b="1" dirty="0" smtClean="0">
                <a:solidFill>
                  <a:schemeClr val="bg1"/>
                </a:solidFill>
              </a:rPr>
              <a:t>пен </a:t>
            </a:r>
            <a:r>
              <a:rPr lang="ru-RU" sz="2400" b="1" dirty="0" err="1" smtClean="0">
                <a:solidFill>
                  <a:schemeClr val="bg1"/>
                </a:solidFill>
              </a:rPr>
              <a:t>қара лақ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Әңгелек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Ақбөпе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Ақ қайын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Ыстық күлше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Қантар</a:t>
            </a:r>
            <a:r>
              <a:rPr lang="ru-RU" sz="2400" b="1" dirty="0" smtClean="0">
                <a:solidFill>
                  <a:schemeClr val="bg1"/>
                </a:solidFill>
              </a:rPr>
              <a:t>», «Алтын </a:t>
            </a:r>
            <a:r>
              <a:rPr lang="ru-RU" sz="2400" b="1" dirty="0" err="1" smtClean="0">
                <a:solidFill>
                  <a:schemeClr val="bg1"/>
                </a:solidFill>
              </a:rPr>
              <a:t>ғұмыр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алғашқы махаббат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Дәукен атайдың немерелері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026" name="Picture 2" descr="C:\Documents and Settings\Администратор\Рабочий стол\Для календаря\сералиев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5572132" y="357166"/>
            <a:ext cx="284680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14290"/>
            <a:ext cx="216386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августа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14290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Всемирный день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борьбы за запрещение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ядерного оружия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1026" name="Picture 2" descr="E:\школа\массовые мероприятия\фото для разное\конференция\150909557359f2f895b2ae80.78221635.jpe"/>
          <p:cNvPicPr>
            <a:picLocks noChangeAspect="1" noChangeArrowheads="1"/>
          </p:cNvPicPr>
          <p:nvPr/>
        </p:nvPicPr>
        <p:blipFill>
          <a:blip r:embed="rId2"/>
          <a:srcRect l="25950" t="13889" r="2500"/>
          <a:stretch>
            <a:fillRect/>
          </a:stretch>
        </p:blipFill>
        <p:spPr bwMode="auto">
          <a:xfrm>
            <a:off x="3428992" y="2357430"/>
            <a:ext cx="4902735" cy="4038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3" descr="E:\школа\массовые мероприятия\фото для разное\конференция\slide-14.jpg"/>
          <p:cNvPicPr>
            <a:picLocks noChangeAspect="1" noChangeArrowheads="1"/>
          </p:cNvPicPr>
          <p:nvPr/>
        </p:nvPicPr>
        <p:blipFill>
          <a:blip r:embed="rId3"/>
          <a:srcRect t="10288" r="50746" b="13310"/>
          <a:stretch>
            <a:fillRect/>
          </a:stretch>
        </p:blipFill>
        <p:spPr bwMode="auto">
          <a:xfrm>
            <a:off x="500034" y="1357298"/>
            <a:ext cx="2214578" cy="2274227"/>
          </a:xfrm>
          <a:prstGeom prst="ellipse">
            <a:avLst/>
          </a:prstGeom>
          <a:ln>
            <a:solidFill>
              <a:srgbClr val="996633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2401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августа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142984"/>
            <a:ext cx="439024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175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поэта,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мыслителя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Абая Кунанбаева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(1845 – 1904)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2530" name="Picture 2" descr="C:\Documents and Settings\Администратор\Рабочий стол\календ\6f799c54757d341fd81674f95bc9dac9932b000f.jpg"/>
          <p:cNvPicPr>
            <a:picLocks noChangeAspect="1" noChangeArrowheads="1"/>
          </p:cNvPicPr>
          <p:nvPr/>
        </p:nvPicPr>
        <p:blipFill>
          <a:blip r:embed="rId2"/>
          <a:srcRect l="7291" t="12500" r="56250" b="23611"/>
          <a:stretch>
            <a:fillRect/>
          </a:stretch>
        </p:blipFill>
        <p:spPr bwMode="auto">
          <a:xfrm>
            <a:off x="5786446" y="428604"/>
            <a:ext cx="271775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86050" y="4429132"/>
            <a:ext cx="61436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</a:rPr>
              <a:t>«Слова назидания», «</a:t>
            </a:r>
            <a:r>
              <a:rPr lang="kk-KZ" sz="2300" b="1" dirty="0" smtClean="0">
                <a:solidFill>
                  <a:schemeClr val="bg1"/>
                </a:solidFill>
              </a:rPr>
              <a:t>Қара сөз</a:t>
            </a:r>
            <a:r>
              <a:rPr lang="ru-RU" sz="2300" b="1" dirty="0" smtClean="0">
                <a:solidFill>
                  <a:schemeClr val="bg1"/>
                </a:solidFill>
              </a:rPr>
              <a:t>», </a:t>
            </a:r>
          </a:p>
          <a:p>
            <a:pPr algn="ctr"/>
            <a:r>
              <a:rPr lang="kk-KZ" sz="2300" b="1" dirty="0" smtClean="0">
                <a:solidFill>
                  <a:schemeClr val="bg1"/>
                </a:solidFill>
              </a:rPr>
              <a:t>“Қалың елім – қазағым, қайран жұртым”,</a:t>
            </a:r>
          </a:p>
          <a:p>
            <a:pPr algn="ctr"/>
            <a:r>
              <a:rPr lang="kk-KZ" sz="2300" b="1" dirty="0" smtClean="0">
                <a:solidFill>
                  <a:schemeClr val="bg1"/>
                </a:solidFill>
              </a:rPr>
              <a:t>“Өлең – сөздің патшасы, сөз сарасы”,</a:t>
            </a:r>
          </a:p>
          <a:p>
            <a:pPr algn="ctr"/>
            <a:r>
              <a:rPr lang="kk-KZ" sz="2300" b="1" dirty="0" smtClean="0">
                <a:solidFill>
                  <a:schemeClr val="bg1"/>
                </a:solidFill>
              </a:rPr>
              <a:t>“Жаз”, “Күз”, “Қыс”, </a:t>
            </a:r>
            <a:r>
              <a:rPr lang="ru-RU" sz="2300" b="1" dirty="0" smtClean="0">
                <a:solidFill>
                  <a:schemeClr val="bg1"/>
                </a:solidFill>
              </a:rPr>
              <a:t>«Аудармалар»</a:t>
            </a:r>
            <a:endParaRPr lang="kk-KZ" sz="2300" b="1" dirty="0" smtClean="0">
              <a:solidFill>
                <a:schemeClr val="bg1"/>
              </a:solidFill>
            </a:endParaRPr>
          </a:p>
          <a:p>
            <a:pPr algn="ctr"/>
            <a:r>
              <a:rPr lang="kk-KZ" sz="2300" b="1" dirty="0" smtClean="0">
                <a:solidFill>
                  <a:schemeClr val="bg1"/>
                </a:solidFill>
              </a:rPr>
              <a:t>“Біреуді көркі бар деп жақсы көрме”</a:t>
            </a:r>
            <a:endParaRPr lang="ru-RU" sz="23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401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августа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8670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125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Михаила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Михайловича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Зощенко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(1895 – 1958)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3554" name="Picture 2" descr="C:\Documents and Settings\Администратор\Рабочий стол\календ\img34.jpg"/>
          <p:cNvPicPr>
            <a:picLocks noChangeAspect="1" noChangeArrowheads="1"/>
          </p:cNvPicPr>
          <p:nvPr/>
        </p:nvPicPr>
        <p:blipFill>
          <a:blip r:embed="rId2"/>
          <a:srcRect l="6003" t="25351" r="55625" b="7763"/>
          <a:stretch>
            <a:fillRect/>
          </a:stretch>
        </p:blipFill>
        <p:spPr bwMode="auto">
          <a:xfrm>
            <a:off x="5715008" y="500042"/>
            <a:ext cx="2732211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86116" y="4357694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«Рассказы для детей», «Рассказы о войне», «Фельетоны», «Голубая книга»,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«Лёля м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Минька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«Перед восходом солнца», «Аристократка», «История болезни», «Сентиментальные повести»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401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августа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57166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Международный день молодежи</a:t>
            </a:r>
          </a:p>
        </p:txBody>
      </p:sp>
      <p:pic>
        <p:nvPicPr>
          <p:cNvPr id="1026" name="Picture 2" descr="C:\Documents and Settings\Администратор\Рабочий стол\календ\201911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569433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401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августа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5326971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240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французского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Пьера Жана Беранже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(1780 – 1857)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4578" name="Picture 2" descr="C:\Documents and Settings\Администратор\Рабочий стол\календ\img4.jpg"/>
          <p:cNvPicPr>
            <a:picLocks noChangeAspect="1" noChangeArrowheads="1"/>
          </p:cNvPicPr>
          <p:nvPr/>
        </p:nvPicPr>
        <p:blipFill>
          <a:blip r:embed="rId2"/>
          <a:srcRect l="66700" t="31250" r="5175" b="18074"/>
          <a:stretch>
            <a:fillRect/>
          </a:stretch>
        </p:blipFill>
        <p:spPr bwMode="auto">
          <a:xfrm>
            <a:off x="6000760" y="357166"/>
            <a:ext cx="2714644" cy="366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14678" y="4500570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«Весна и осень», «Сестры милосердия», «Нищая», «Ангел-хранитель»,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«Как яблочко, румян», «Добрая фея»,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Маркитанка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«Путешествие», «Бабушка», «Птицы»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401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августа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4381712" cy="26776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100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американского писателя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Рэя Дугласа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Брэдбери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(1920 – 2012)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5602" name="Picture 2" descr="C:\Documents and Settings\Администратор\Рабочий стол\календ\img1 (1).jpg"/>
          <p:cNvPicPr>
            <a:picLocks noChangeAspect="1" noChangeArrowheads="1"/>
          </p:cNvPicPr>
          <p:nvPr/>
        </p:nvPicPr>
        <p:blipFill>
          <a:blip r:embed="rId2"/>
          <a:srcRect l="54417" t="17708" r="5582" b="15625"/>
          <a:stretch>
            <a:fillRect/>
          </a:stretch>
        </p:blipFill>
        <p:spPr bwMode="auto">
          <a:xfrm>
            <a:off x="5500694" y="357166"/>
            <a:ext cx="314327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14678" y="4357694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«451 градус по Фаренгейту», «Марсианские хроники»,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«Вино из одуванчиков»,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«Из праха восставшие»,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«Вождение вслепую»,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«Лекарство от меланхолии»,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401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 августа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857232"/>
            <a:ext cx="4886466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95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писателя, фантаста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Аркадия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Натановича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Стругацкого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(1925 – 1991)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6626" name="Picture 2" descr="C:\Documents and Settings\Администратор\Рабочий стол\календ\003.jpg"/>
          <p:cNvPicPr>
            <a:picLocks noChangeAspect="1" noChangeArrowheads="1"/>
          </p:cNvPicPr>
          <p:nvPr/>
        </p:nvPicPr>
        <p:blipFill>
          <a:blip r:embed="rId2"/>
          <a:srcRect t="22916" r="67188" b="13541"/>
          <a:stretch>
            <a:fillRect/>
          </a:stretch>
        </p:blipFill>
        <p:spPr bwMode="auto">
          <a:xfrm>
            <a:off x="5929322" y="428604"/>
            <a:ext cx="265606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43240" y="4714884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«Трудно быть Богом», «Понедельник начинается в субботу», «Улитка на склоне», «Пикник на обочине»,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«За миллиард лет до конца света»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2706</TotalTime>
  <Words>1089</Words>
  <Application>Microsoft Office PowerPoint</Application>
  <PresentationFormat>Экран (4:3)</PresentationFormat>
  <Paragraphs>243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217</cp:revision>
  <dcterms:created xsi:type="dcterms:W3CDTF">2019-08-16T09:25:32Z</dcterms:created>
  <dcterms:modified xsi:type="dcterms:W3CDTF">2021-02-05T08:45:27Z</dcterms:modified>
</cp:coreProperties>
</file>