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25"/>
  </p:notesMasterIdLst>
  <p:sldIdLst>
    <p:sldId id="256" r:id="rId2"/>
    <p:sldId id="371" r:id="rId3"/>
    <p:sldId id="370" r:id="rId4"/>
    <p:sldId id="263" r:id="rId5"/>
    <p:sldId id="261" r:id="rId6"/>
    <p:sldId id="342" r:id="rId7"/>
    <p:sldId id="343" r:id="rId8"/>
    <p:sldId id="344" r:id="rId9"/>
    <p:sldId id="345" r:id="rId10"/>
    <p:sldId id="346" r:id="rId11"/>
    <p:sldId id="347" r:id="rId12"/>
    <p:sldId id="372" r:id="rId13"/>
    <p:sldId id="373" r:id="rId14"/>
    <p:sldId id="374" r:id="rId15"/>
    <p:sldId id="375" r:id="rId16"/>
    <p:sldId id="365" r:id="rId17"/>
    <p:sldId id="350" r:id="rId18"/>
    <p:sldId id="351" r:id="rId19"/>
    <p:sldId id="352" r:id="rId20"/>
    <p:sldId id="353" r:id="rId21"/>
    <p:sldId id="354" r:id="rId22"/>
    <p:sldId id="355" r:id="rId23"/>
    <p:sldId id="35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91" autoAdjust="0"/>
  </p:normalViewPr>
  <p:slideViewPr>
    <p:cSldViewPr>
      <p:cViewPr>
        <p:scale>
          <a:sx n="70" d="100"/>
          <a:sy n="70" d="100"/>
        </p:scale>
        <p:origin x="-13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4E9A8-632E-4237-A4C2-01F239504EEF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FAC7C-E587-4DA8-84FA-817BF5A871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032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8DA-9985-47C6-893F-30C6874F4CD4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FD3F-4DF7-45F7-BBF3-F4DAD7456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8DA-9985-47C6-893F-30C6874F4CD4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FD3F-4DF7-45F7-BBF3-F4DAD7456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8DA-9985-47C6-893F-30C6874F4CD4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FD3F-4DF7-45F7-BBF3-F4DAD7456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8DA-9985-47C6-893F-30C6874F4CD4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FD3F-4DF7-45F7-BBF3-F4DAD7456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8DA-9985-47C6-893F-30C6874F4CD4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FD3F-4DF7-45F7-BBF3-F4DAD7456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8DA-9985-47C6-893F-30C6874F4CD4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FD3F-4DF7-45F7-BBF3-F4DAD7456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8DA-9985-47C6-893F-30C6874F4CD4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FD3F-4DF7-45F7-BBF3-F4DAD7456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8DA-9985-47C6-893F-30C6874F4CD4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FD3F-4DF7-45F7-BBF3-F4DAD7456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8DA-9985-47C6-893F-30C6874F4CD4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FD3F-4DF7-45F7-BBF3-F4DAD7456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8DA-9985-47C6-893F-30C6874F4CD4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FD3F-4DF7-45F7-BBF3-F4DAD74566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F8DA-9985-47C6-893F-30C6874F4CD4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4B2FD3F-4DF7-45F7-BBF3-F4DAD74566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2EF8DA-9985-47C6-893F-30C6874F4CD4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4B2FD3F-4DF7-45F7-BBF3-F4DAD745665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wheel spokes="8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&#1082;&#1072;&#1079;&#1072;&#1082;%20&#1089;&#1099;&#1085;&#1099;&#1087;&#1090;&#1072;&#1088;/7%20&#1072;.pptx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&#1082;&#1072;&#1079;&#1072;&#1082;%20&#1089;&#1099;&#1085;&#1099;&#1087;&#1090;&#1072;&#1088;/8%20&#1072;.pptx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&#1086;&#1088;&#1099;&#1089;%20&#1089;&#1099;&#1085;&#1099;&#1087;&#1090;&#1072;&#1088;/2%20&#1073;.pptx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&#1086;&#1088;&#1099;&#1089;%20&#1089;&#1099;&#1085;&#1099;&#1087;&#1090;&#1072;&#1088;/2%20&#1073;.pptx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&#1086;&#1088;&#1099;&#1089;%20&#1089;&#1099;&#1085;&#1099;&#1087;&#1090;&#1072;&#1088;/3&#1073;.pptx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&#1086;&#1088;&#1099;&#1089;%20&#1089;&#1099;&#1085;&#1099;&#1087;&#1090;&#1072;&#1088;/4%20&#1073;.pptx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&#1086;&#1088;&#1099;&#1089;%20&#1089;&#1099;&#1085;&#1099;&#1087;&#1090;&#1072;&#1088;/5%20&#1073;.pptx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&#1086;&#1088;&#1099;&#1089;%20&#1089;&#1099;&#1085;&#1099;&#1087;&#1090;&#1072;&#1088;/6%20&#1073;.pptx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&#1086;&#1088;&#1099;&#1089;%20&#1089;&#1099;&#1085;&#1099;&#1087;&#1090;&#1072;&#1088;/7%20&#1073;.pptx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&#1086;&#1088;&#1099;&#1089;%20&#1089;&#1099;&#1085;&#1099;&#1087;&#1090;&#1072;&#1088;/8%20&#1073;.pptx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&#1082;&#1072;&#1079;&#1072;&#1082;%20&#1089;&#1099;&#1085;&#1099;&#1087;&#1090;&#1072;&#1088;/2%20&#1072;.pptx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&#1082;&#1072;&#1079;&#1072;&#1082;%20&#1089;&#1099;&#1085;&#1099;&#1087;&#1090;&#1072;&#1088;/3&#1072;.pptx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&#1082;&#1072;&#1079;&#1072;&#1082;%20&#1089;&#1099;&#1085;&#1099;&#1087;&#1090;&#1072;&#1088;/4%20&#1072;.pptx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&#1082;&#1072;&#1079;&#1072;&#1082;%20&#1089;&#1099;&#1085;&#1099;&#1087;&#1090;&#1072;&#1088;/5%20&#1072;.pptx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&#1082;&#1072;&#1079;&#1072;&#1082;%20&#1089;&#1099;&#1085;&#1099;&#1087;&#1090;&#1072;&#1088;/6%20&#1072;.pptx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700808"/>
            <a:ext cx="8678768" cy="358558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60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Итоги  </a:t>
            </a:r>
            <a:r>
              <a:rPr lang="ru-RU" sz="60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/>
            </a:r>
            <a:br>
              <a:rPr lang="ru-RU" sz="60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ru-RU" sz="60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І </a:t>
            </a:r>
            <a:r>
              <a:rPr lang="ru-RU" sz="60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полугодие 2016-2017 </a:t>
            </a:r>
            <a:r>
              <a:rPr lang="ru-RU" sz="60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учебного года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 spd="slow" advTm="6000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730234"/>
              </p:ext>
            </p:extLst>
          </p:nvPr>
        </p:nvGraphicFramePr>
        <p:xfrm>
          <a:off x="251519" y="836713"/>
          <a:ext cx="7598649" cy="5824861"/>
        </p:xfrm>
        <a:graphic>
          <a:graphicData uri="http://schemas.openxmlformats.org/drawingml/2006/table">
            <a:tbl>
              <a:tblPr/>
              <a:tblGrid>
                <a:gridCol w="1080122"/>
                <a:gridCol w="864096"/>
                <a:gridCol w="792087"/>
                <a:gridCol w="720081"/>
                <a:gridCol w="2277464"/>
                <a:gridCol w="674863"/>
                <a:gridCol w="1189936"/>
              </a:tblGrid>
              <a:tr h="68204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Сынып</a:t>
                      </a:r>
                      <a:r>
                        <a:rPr lang="kk-KZ" sz="20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тоқсанның басында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Үлгірімі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«4» и «5»,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Үздіктер</a:t>
                      </a:r>
                      <a:r>
                        <a:rPr lang="kk-KZ" sz="20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Бір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ғана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«3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» бар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63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Оқушылар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саны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ҮП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Саны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БС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72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latin typeface="Times New Roman"/>
                          <a:ea typeface="Calibri"/>
                          <a:cs typeface="Times New Roman"/>
                        </a:rPr>
                        <a:t>10 а</a:t>
                      </a:r>
                      <a:endParaRPr lang="ru-RU" sz="4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   11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k-KZ" sz="1800" b="1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Токубаева Д</a:t>
                      </a:r>
                      <a:endParaRPr kumimoji="0" lang="ru-RU" sz="1800" b="1" i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k-KZ" sz="1800" b="1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Кудайбергенова Д</a:t>
                      </a:r>
                      <a:endParaRPr kumimoji="0" lang="ru-RU" sz="1800" b="1" i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k-KZ" sz="1800" b="1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3.Шаймуратова А</a:t>
                      </a:r>
                      <a:endParaRPr kumimoji="0" lang="ru-RU" sz="1800" b="1" i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Ударники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Мұратбек Айдын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Кенес Әділ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Кали Динара 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b="1" baseline="0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73</a:t>
                      </a:r>
                      <a:endParaRPr lang="kk-KZ" sz="20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54</a:t>
                      </a:r>
                      <a:endParaRPr lang="kk-KZ" sz="2000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6-конечная звезда 2">
            <a:hlinkClick r:id="rId2" action="ppaction://hlinkpres?slideindex=1&amp;slidetitle="/>
          </p:cNvPr>
          <p:cNvSpPr/>
          <p:nvPr/>
        </p:nvSpPr>
        <p:spPr>
          <a:xfrm>
            <a:off x="395536" y="5373216"/>
            <a:ext cx="648072" cy="72008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49503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445099"/>
              </p:ext>
            </p:extLst>
          </p:nvPr>
        </p:nvGraphicFramePr>
        <p:xfrm>
          <a:off x="251519" y="836713"/>
          <a:ext cx="7598649" cy="5824861"/>
        </p:xfrm>
        <a:graphic>
          <a:graphicData uri="http://schemas.openxmlformats.org/drawingml/2006/table">
            <a:tbl>
              <a:tblPr/>
              <a:tblGrid>
                <a:gridCol w="1080122"/>
                <a:gridCol w="864096"/>
                <a:gridCol w="792087"/>
                <a:gridCol w="720081"/>
                <a:gridCol w="2277464"/>
                <a:gridCol w="674863"/>
                <a:gridCol w="1189936"/>
              </a:tblGrid>
              <a:tr h="68204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Сынып</a:t>
                      </a:r>
                      <a:r>
                        <a:rPr lang="kk-KZ" sz="20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тоқсанның басында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Үлгірімі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«4» и «5»,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Үздіктер</a:t>
                      </a:r>
                      <a:r>
                        <a:rPr lang="kk-KZ" sz="20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Бір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ғана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«3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» бар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63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Оқушылар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саны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ҮП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Саны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БС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72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latin typeface="Times New Roman"/>
                          <a:ea typeface="Calibri"/>
                          <a:cs typeface="Times New Roman"/>
                        </a:rPr>
                        <a:t>11 а</a:t>
                      </a:r>
                      <a:endParaRPr lang="ru-RU" sz="4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   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kk-KZ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Шакиева Айгерим</a:t>
                      </a:r>
                      <a:endParaRPr kumimoji="0" lang="ru-RU" sz="1800" b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Жаксылыкова Айгерим </a:t>
                      </a: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Бекенова Ақбөпе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Жаксылыков Думан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kumimoji="0"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Calibri"/>
                          <a:ea typeface="Calibri"/>
                          <a:cs typeface="Times New Roman"/>
                        </a:rPr>
                        <a:t>57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6-конечная звезда 3">
            <a:hlinkClick r:id="rId2" action="ppaction://hlinkpres?slideindex=1&amp;slidetitle="/>
          </p:cNvPr>
          <p:cNvSpPr/>
          <p:nvPr/>
        </p:nvSpPr>
        <p:spPr>
          <a:xfrm>
            <a:off x="467544" y="5157192"/>
            <a:ext cx="432048" cy="72008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991263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6143"/>
              </p:ext>
            </p:extLst>
          </p:nvPr>
        </p:nvGraphicFramePr>
        <p:xfrm>
          <a:off x="251519" y="836713"/>
          <a:ext cx="7742665" cy="6370813"/>
        </p:xfrm>
        <a:graphic>
          <a:graphicData uri="http://schemas.openxmlformats.org/drawingml/2006/table">
            <a:tbl>
              <a:tblPr/>
              <a:tblGrid>
                <a:gridCol w="1080122"/>
                <a:gridCol w="1008112"/>
                <a:gridCol w="792087"/>
                <a:gridCol w="720081"/>
                <a:gridCol w="2277464"/>
                <a:gridCol w="674863"/>
                <a:gridCol w="1189936"/>
              </a:tblGrid>
              <a:tr h="68204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На конец  </a:t>
                      </a: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четверти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Успевают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На «4» и «5»,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отличники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 </a:t>
                      </a:r>
                      <a:r>
                        <a:rPr lang="ru-RU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одной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«3»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63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КЗ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72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latin typeface="Times New Roman"/>
                          <a:ea typeface="Calibri"/>
                          <a:cs typeface="Times New Roman"/>
                        </a:rPr>
                        <a:t>2 б</a:t>
                      </a:r>
                      <a:endParaRPr lang="ru-RU" sz="4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   21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Отличники 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Акимова Заина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Легомин Андрей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Скипин Ярослав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Сорокина Элла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Морозов  Петрушова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Ударники 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Асафова 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Бекижанов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Бронникова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Калиева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Ким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Троценко</a:t>
                      </a: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Шумайлова</a:t>
                      </a: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Баркалова </a:t>
                      </a: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Проценко</a:t>
                      </a:r>
                      <a:r>
                        <a:rPr kumimoji="0" lang="kk-KZ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k-KZ" sz="2000" b="1" baseline="0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62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68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3" name="Прямая со стрелкой 2"/>
          <p:cNvCxnSpPr/>
          <p:nvPr/>
        </p:nvCxnSpPr>
        <p:spPr>
          <a:xfrm>
            <a:off x="7596336" y="2610688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835424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472134"/>
              </p:ext>
            </p:extLst>
          </p:nvPr>
        </p:nvGraphicFramePr>
        <p:xfrm>
          <a:off x="251519" y="836713"/>
          <a:ext cx="7742665" cy="6172693"/>
        </p:xfrm>
        <a:graphic>
          <a:graphicData uri="http://schemas.openxmlformats.org/drawingml/2006/table">
            <a:tbl>
              <a:tblPr/>
              <a:tblGrid>
                <a:gridCol w="1080122"/>
                <a:gridCol w="1008112"/>
                <a:gridCol w="792087"/>
                <a:gridCol w="720081"/>
                <a:gridCol w="2277464"/>
                <a:gridCol w="674863"/>
                <a:gridCol w="1189936"/>
              </a:tblGrid>
              <a:tr h="68204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На конец  </a:t>
                      </a: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четверти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Успевают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На «4» и «5»,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отличники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 </a:t>
                      </a:r>
                      <a:r>
                        <a:rPr lang="ru-RU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одной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«3»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63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КЗ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72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latin typeface="Times New Roman"/>
                          <a:ea typeface="Calibri"/>
                          <a:cs typeface="Times New Roman"/>
                        </a:rPr>
                        <a:t>2 в</a:t>
                      </a:r>
                      <a:endParaRPr lang="ru-RU" sz="4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   21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Отличники 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Алекенова Альбина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Раимова Ляйсан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Жуздибаева Д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Ударники 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Айдрахманов Рахат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Алимжанов Арлан</a:t>
                      </a: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Амренов А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Бережная Полина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Горбачев Артем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Қабдрахман Лазарева Анастасия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Мирко Дайяна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Роженцов Игнат</a:t>
                      </a: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Султангалиева 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Хамзина А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75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3" name="Прямая со стрелкой 2"/>
          <p:cNvCxnSpPr/>
          <p:nvPr/>
        </p:nvCxnSpPr>
        <p:spPr>
          <a:xfrm>
            <a:off x="7596336" y="2610688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9388743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598116"/>
              </p:ext>
            </p:extLst>
          </p:nvPr>
        </p:nvGraphicFramePr>
        <p:xfrm>
          <a:off x="251519" y="836713"/>
          <a:ext cx="7742665" cy="5898373"/>
        </p:xfrm>
        <a:graphic>
          <a:graphicData uri="http://schemas.openxmlformats.org/drawingml/2006/table">
            <a:tbl>
              <a:tblPr/>
              <a:tblGrid>
                <a:gridCol w="1080122"/>
                <a:gridCol w="1008112"/>
                <a:gridCol w="792087"/>
                <a:gridCol w="720081"/>
                <a:gridCol w="2277464"/>
                <a:gridCol w="674863"/>
                <a:gridCol w="1189936"/>
              </a:tblGrid>
              <a:tr h="68204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На конец  </a:t>
                      </a: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четверти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Успевают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На «4» и «5»,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отличники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 </a:t>
                      </a:r>
                      <a:r>
                        <a:rPr lang="ru-RU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одной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«3»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63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КЗ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72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latin typeface="Times New Roman"/>
                          <a:ea typeface="Calibri"/>
                          <a:cs typeface="Times New Roman"/>
                        </a:rPr>
                        <a:t>3 б</a:t>
                      </a:r>
                      <a:endParaRPr lang="ru-RU" sz="4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   11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Отличники 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Алекенов Адият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Максутова София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Вдовиченко Валерия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Жайсенбаева Диана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Кривенко Иван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Кабидоллова Жибек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Резванцев Артем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Ударники 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Нурланов Алмас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Сайлаубай Алишер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Шаймуратова Дамира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b="1" baseline="0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90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7027128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883274"/>
              </p:ext>
            </p:extLst>
          </p:nvPr>
        </p:nvGraphicFramePr>
        <p:xfrm>
          <a:off x="251519" y="836713"/>
          <a:ext cx="8352930" cy="6039637"/>
        </p:xfrm>
        <a:graphic>
          <a:graphicData uri="http://schemas.openxmlformats.org/drawingml/2006/table">
            <a:tbl>
              <a:tblPr/>
              <a:tblGrid>
                <a:gridCol w="1165255"/>
                <a:gridCol w="1087570"/>
                <a:gridCol w="854518"/>
                <a:gridCol w="776837"/>
                <a:gridCol w="2951974"/>
                <a:gridCol w="776836"/>
                <a:gridCol w="739940"/>
              </a:tblGrid>
              <a:tr h="60834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На конец  </a:t>
                      </a: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четверти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Успевают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На «4» и «5»,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отличники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 </a:t>
                      </a:r>
                      <a:r>
                        <a:rPr lang="ru-RU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одной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«3»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32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КЗ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51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latin typeface="Times New Roman"/>
                          <a:ea typeface="Calibri"/>
                          <a:cs typeface="Times New Roman"/>
                        </a:rPr>
                        <a:t>3 в</a:t>
                      </a:r>
                      <a:endParaRPr lang="ru-RU" sz="4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   19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kk-KZ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Отличники </a:t>
                      </a:r>
                      <a:endParaRPr kumimoji="0" lang="ru-RU" sz="1800" i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Казакевич А</a:t>
                      </a:r>
                      <a:r>
                        <a:rPr kumimoji="0" lang="ru-RU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ru-RU" sz="1800" i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k-KZ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Ким А</a:t>
                      </a:r>
                      <a:endParaRPr kumimoji="0" lang="ru-RU" sz="1800" i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Кусаинов Д</a:t>
                      </a:r>
                      <a:r>
                        <a:rPr kumimoji="0" lang="ru-RU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ru-RU" sz="1800" i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k-KZ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Мусатов Д</a:t>
                      </a:r>
                      <a:endParaRPr kumimoji="0" lang="ru-RU" sz="1800" i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Оноприенко У</a:t>
                      </a:r>
                      <a:r>
                        <a:rPr kumimoji="0" lang="ru-RU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ru-RU" sz="1800" i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Шварцкоп</a:t>
                      </a:r>
                      <a:r>
                        <a:rPr kumimoji="0" lang="ru-RU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</a:t>
                      </a:r>
                    </a:p>
                    <a:p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Ударники 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Браун Максим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Гончаров Михаил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Кривко Илья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Пестерев Тимур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Петрушов Артем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Рапетская А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Рахимова Альфия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Хохлов Роман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Шлемова Лидия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Ющенко Вячеслав </a:t>
                      </a:r>
                      <a:r>
                        <a:rPr kumimoji="0" lang="kk-K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</a:t>
                      </a:r>
                      <a:r>
                        <a:rPr kumimoji="0" lang="ru-RU" sz="180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ёма</a:t>
                      </a:r>
                      <a:r>
                        <a:rPr kumimoji="0" lang="ru-RU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</a:t>
                      </a:r>
                    </a:p>
                    <a:p>
                      <a:pPr lvl="0"/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b="1" baseline="0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Calibri"/>
                          <a:ea typeface="Calibri"/>
                          <a:cs typeface="Times New Roman"/>
                        </a:rPr>
                        <a:t>89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Calibri"/>
                          <a:ea typeface="Calibri"/>
                          <a:cs typeface="Times New Roman"/>
                        </a:rPr>
                        <a:t>89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7-конечная звезда 2">
            <a:hlinkClick r:id="rId2" action="ppaction://hlinkpres?slideindex=1&amp;slidetitle="/>
          </p:cNvPr>
          <p:cNvSpPr/>
          <p:nvPr/>
        </p:nvSpPr>
        <p:spPr>
          <a:xfrm>
            <a:off x="467544" y="5085184"/>
            <a:ext cx="504056" cy="936104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987956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927364"/>
              </p:ext>
            </p:extLst>
          </p:nvPr>
        </p:nvGraphicFramePr>
        <p:xfrm>
          <a:off x="251519" y="836713"/>
          <a:ext cx="7598649" cy="6492240"/>
        </p:xfrm>
        <a:graphic>
          <a:graphicData uri="http://schemas.openxmlformats.org/drawingml/2006/table">
            <a:tbl>
              <a:tblPr/>
              <a:tblGrid>
                <a:gridCol w="1080122"/>
                <a:gridCol w="864096"/>
                <a:gridCol w="792087"/>
                <a:gridCol w="720081"/>
                <a:gridCol w="2799707"/>
                <a:gridCol w="800692"/>
                <a:gridCol w="541864"/>
              </a:tblGrid>
              <a:tr h="68204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На 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конец </a:t>
                      </a: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    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четверти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Успевают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На «4» и «5»,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отличники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 </a:t>
                      </a:r>
                      <a:r>
                        <a:rPr lang="ru-RU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одной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«3»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63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КЗ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72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latin typeface="Times New Roman"/>
                          <a:ea typeface="Calibri"/>
                          <a:cs typeface="Times New Roman"/>
                        </a:rPr>
                        <a:t>4 б</a:t>
                      </a:r>
                      <a:endParaRPr lang="ru-RU" sz="4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   19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kk-KZ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Отличники </a:t>
                      </a:r>
                      <a:endParaRPr kumimoji="0" lang="ru-RU" sz="1800" i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Вестова Милана</a:t>
                      </a:r>
                      <a:endParaRPr kumimoji="0" lang="ru-RU" sz="1800" i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Дубов Евгений</a:t>
                      </a:r>
                      <a:endParaRPr kumimoji="0" lang="ru-RU" sz="1800" i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Каирбекова Камила</a:t>
                      </a:r>
                      <a:endParaRPr kumimoji="0" lang="ru-RU" sz="1800" i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Ермек Саида</a:t>
                      </a:r>
                      <a:endParaRPr kumimoji="0" lang="ru-RU" sz="1800" i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Ким Кирилл, Жалмуханова</a:t>
                      </a:r>
                      <a:endParaRPr kumimoji="0" lang="ru-RU" sz="1800" i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Ударники 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Кожахметова Дильназ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Кудайберген Мерей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Мун Ангелина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Рудакова Полина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Тарапун Илья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Эскирханов Кирилл </a:t>
                      </a:r>
                      <a:r>
                        <a:rPr kumimoji="0" lang="kk-K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Обухов Артем</a:t>
                      </a:r>
                      <a:endParaRPr kumimoji="0" lang="ru-RU" sz="180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b="1" baseline="0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63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495684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06861"/>
              </p:ext>
            </p:extLst>
          </p:nvPr>
        </p:nvGraphicFramePr>
        <p:xfrm>
          <a:off x="251519" y="836713"/>
          <a:ext cx="7598649" cy="5824861"/>
        </p:xfrm>
        <a:graphic>
          <a:graphicData uri="http://schemas.openxmlformats.org/drawingml/2006/table">
            <a:tbl>
              <a:tblPr/>
              <a:tblGrid>
                <a:gridCol w="1080122"/>
                <a:gridCol w="864096"/>
                <a:gridCol w="792087"/>
                <a:gridCol w="720081"/>
                <a:gridCol w="2277464"/>
                <a:gridCol w="674863"/>
                <a:gridCol w="1189936"/>
              </a:tblGrid>
              <a:tr h="68204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На 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конец</a:t>
                      </a: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    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четверти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Успевают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На «4» и «5»,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отличники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 </a:t>
                      </a:r>
                      <a:r>
                        <a:rPr lang="ru-RU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одной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«3»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63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КЗ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72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latin typeface="Times New Roman"/>
                          <a:ea typeface="Calibri"/>
                          <a:cs typeface="Times New Roman"/>
                        </a:rPr>
                        <a:t>5 б</a:t>
                      </a:r>
                      <a:endParaRPr lang="ru-RU" sz="4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   14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Ким Кристина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Максутов Никита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Сапов Роман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Шныр Татьяна</a:t>
                      </a: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Дудка Е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Ударники 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Ильясова Карина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Мясникова А</a:t>
                      </a: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Логинов Н</a:t>
                      </a: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Тагильцева М</a:t>
                      </a: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Каирбеков Н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Скрипкина Анна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Дудка Елизавета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b="1" baseline="0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Calibri"/>
                          <a:ea typeface="Calibri"/>
                          <a:cs typeface="Times New Roman"/>
                        </a:rPr>
                        <a:t>57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Calibri"/>
                          <a:ea typeface="Calibri"/>
                          <a:cs typeface="Times New Roman"/>
                        </a:rPr>
                        <a:t>85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7-конечная звезда 2">
            <a:hlinkClick r:id="rId2" action="ppaction://hlinkpres?slideindex=1&amp;slidetitle="/>
          </p:cNvPr>
          <p:cNvSpPr/>
          <p:nvPr/>
        </p:nvSpPr>
        <p:spPr>
          <a:xfrm>
            <a:off x="467544" y="5085184"/>
            <a:ext cx="504056" cy="936104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154155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464408"/>
              </p:ext>
            </p:extLst>
          </p:nvPr>
        </p:nvGraphicFramePr>
        <p:xfrm>
          <a:off x="251519" y="836713"/>
          <a:ext cx="7598649" cy="5867400"/>
        </p:xfrm>
        <a:graphic>
          <a:graphicData uri="http://schemas.openxmlformats.org/drawingml/2006/table">
            <a:tbl>
              <a:tblPr/>
              <a:tblGrid>
                <a:gridCol w="1080122"/>
                <a:gridCol w="864096"/>
                <a:gridCol w="792087"/>
                <a:gridCol w="720081"/>
                <a:gridCol w="2277464"/>
                <a:gridCol w="674863"/>
                <a:gridCol w="1189936"/>
              </a:tblGrid>
              <a:tr h="68204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На 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конец</a:t>
                      </a: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    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четверти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Успевают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На «4» и «5»,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отличники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 </a:t>
                      </a:r>
                      <a:r>
                        <a:rPr lang="ru-RU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одной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«3»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63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КЗ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72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latin typeface="Times New Roman"/>
                          <a:ea typeface="Calibri"/>
                          <a:cs typeface="Times New Roman"/>
                        </a:rPr>
                        <a:t>6 б</a:t>
                      </a:r>
                      <a:endParaRPr lang="ru-RU" sz="4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   18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Отличники 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Гончаров Артем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Едресова Анель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Ермекова Альбина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Мартынова Ирина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Ударники 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Арцименя Юлия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Дукенова Зарина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Қабиден Мөлдір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Манжанов Бекзат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Нурканов Амир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Проценко Анжела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Радионов Никита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Сатанова Даяна 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Искаков Айдар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72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72</a:t>
                      </a:r>
                      <a:endParaRPr lang="ru-RU" sz="20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7-конечная звезда 2">
            <a:hlinkClick r:id="rId2" action="ppaction://hlinkpres?slideindex=1&amp;slidetitle="/>
          </p:cNvPr>
          <p:cNvSpPr/>
          <p:nvPr/>
        </p:nvSpPr>
        <p:spPr>
          <a:xfrm>
            <a:off x="611560" y="5157192"/>
            <a:ext cx="504056" cy="115212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7596336" y="2610688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6107129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851325"/>
              </p:ext>
            </p:extLst>
          </p:nvPr>
        </p:nvGraphicFramePr>
        <p:xfrm>
          <a:off x="251519" y="836713"/>
          <a:ext cx="8280921" cy="5843028"/>
        </p:xfrm>
        <a:graphic>
          <a:graphicData uri="http://schemas.openxmlformats.org/drawingml/2006/table">
            <a:tbl>
              <a:tblPr/>
              <a:tblGrid>
                <a:gridCol w="1177105"/>
                <a:gridCol w="941682"/>
                <a:gridCol w="863207"/>
                <a:gridCol w="784736"/>
                <a:gridCol w="2481954"/>
                <a:gridCol w="735458"/>
                <a:gridCol w="1296779"/>
              </a:tblGrid>
              <a:tr h="69688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На 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конец</a:t>
                      </a: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    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четверти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Успевают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На «4» и «5»,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отличники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 </a:t>
                      </a:r>
                      <a:r>
                        <a:rPr lang="ru-RU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одной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«3»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53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КЗ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904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latin typeface="Times New Roman"/>
                          <a:ea typeface="Calibri"/>
                          <a:cs typeface="Times New Roman"/>
                        </a:rPr>
                        <a:t>7 б</a:t>
                      </a:r>
                      <a:endParaRPr lang="ru-RU" sz="4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   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kk-KZ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Аканов Руслан</a:t>
                      </a:r>
                      <a:endParaRPr kumimoji="0" lang="ru-RU" sz="1800" i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Акимов Аслан</a:t>
                      </a:r>
                    </a:p>
                    <a:p>
                      <a:pPr lvl="0"/>
                      <a:r>
                        <a:rPr kumimoji="0" lang="kk-KZ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Браун Арианна</a:t>
                      </a:r>
                    </a:p>
                    <a:p>
                      <a:pPr lvl="0"/>
                      <a:r>
                        <a:rPr kumimoji="0" lang="kk-KZ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Рахимова М</a:t>
                      </a:r>
                      <a:endParaRPr kumimoji="0" lang="ru-RU" sz="1800" i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Рожик Милана</a:t>
                      </a:r>
                      <a:endParaRPr kumimoji="0" lang="ru-RU" sz="1800" i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Шаймуратова А</a:t>
                      </a:r>
                      <a:endParaRPr kumimoji="0" lang="ru-RU" sz="1800" i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Ященко Анастасия</a:t>
                      </a:r>
                      <a:endParaRPr kumimoji="0" lang="ru-RU" sz="1800" i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Селиванова Арина</a:t>
                      </a:r>
                      <a:endParaRPr kumimoji="0" lang="ru-RU" sz="1800" i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Ударники 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Ким Д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Кривко В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Пак Вячеслав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Тасыбаев Әділхан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Тен  Е,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Цой А, Тукенов Р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71</a:t>
                      </a:r>
                      <a:endParaRPr lang="ru-RU" sz="20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7-конечная звезда 2">
            <a:hlinkClick r:id="rId2" action="ppaction://hlinkpres?slideindex=1&amp;slidetitle="/>
          </p:cNvPr>
          <p:cNvSpPr/>
          <p:nvPr/>
        </p:nvSpPr>
        <p:spPr>
          <a:xfrm>
            <a:off x="611560" y="5157192"/>
            <a:ext cx="360040" cy="108012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4816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082186"/>
              </p:ext>
            </p:extLst>
          </p:nvPr>
        </p:nvGraphicFramePr>
        <p:xfrm>
          <a:off x="174116" y="1529563"/>
          <a:ext cx="8718364" cy="5088364"/>
        </p:xfrm>
        <a:graphic>
          <a:graphicData uri="http://schemas.openxmlformats.org/drawingml/2006/table">
            <a:tbl>
              <a:tblPr/>
              <a:tblGrid>
                <a:gridCol w="1340036"/>
                <a:gridCol w="1003693"/>
                <a:gridCol w="1340036"/>
                <a:gridCol w="873378"/>
                <a:gridCol w="2534366"/>
                <a:gridCol w="474786"/>
                <a:gridCol w="1152069"/>
              </a:tblGrid>
              <a:tr h="120511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Сынып</a:t>
                      </a:r>
                      <a:r>
                        <a:rPr lang="kk-KZ" sz="20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тоқсанның басында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Үлгірімі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«4» и «5»,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Үздіктер</a:t>
                      </a:r>
                      <a:r>
                        <a:rPr lang="kk-KZ" sz="20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Бір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ғана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«3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» бар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8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Оқушылар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саны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ҮП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Саны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БС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55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dirty="0" smtClean="0">
                          <a:latin typeface="Times New Roman"/>
                          <a:ea typeface="Calibri"/>
                          <a:cs typeface="Times New Roman"/>
                        </a:rPr>
                        <a:t>2 а</a:t>
                      </a:r>
                      <a:endParaRPr lang="ru-RU" sz="6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17</a:t>
                      </a:r>
                      <a:endParaRPr lang="ru-RU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Абилбекова Ж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Казбекова А</a:t>
                      </a:r>
                      <a:r>
                        <a:rPr kumimoji="0" lang="ru-RU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ru-RU" sz="180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Өтеген Ф 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Ударники:  Веремей С 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Ермеков Е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Калымтаев М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Қабаш Ж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Қабиден Д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Құсетов С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Мұқыш Ж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Шаим Альмира, Руспаев А, Серікпай Б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baseline="0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Calibri"/>
                          <a:ea typeface="Calibri"/>
                          <a:cs typeface="Times New Roman"/>
                        </a:rPr>
                        <a:t>64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Calibri"/>
                          <a:ea typeface="Calibri"/>
                          <a:cs typeface="Times New Roman"/>
                        </a:rPr>
                        <a:t>70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357158" y="714356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Итоги успеваемости за  </a:t>
            </a:r>
            <a:r>
              <a:rPr lang="kk-KZ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 полугодие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2016-2017 учебного года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184663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282456"/>
              </p:ext>
            </p:extLst>
          </p:nvPr>
        </p:nvGraphicFramePr>
        <p:xfrm>
          <a:off x="251519" y="836713"/>
          <a:ext cx="7598649" cy="5824861"/>
        </p:xfrm>
        <a:graphic>
          <a:graphicData uri="http://schemas.openxmlformats.org/drawingml/2006/table">
            <a:tbl>
              <a:tblPr/>
              <a:tblGrid>
                <a:gridCol w="1080122"/>
                <a:gridCol w="864096"/>
                <a:gridCol w="792087"/>
                <a:gridCol w="720081"/>
                <a:gridCol w="2277464"/>
                <a:gridCol w="674863"/>
                <a:gridCol w="1189936"/>
              </a:tblGrid>
              <a:tr h="68204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На 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конец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    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четверти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Успевают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На «4» и «5»,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отличники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 </a:t>
                      </a:r>
                      <a:r>
                        <a:rPr lang="ru-RU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одной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«3»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63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КЗ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72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8 </a:t>
                      </a:r>
                      <a:r>
                        <a:rPr lang="ru-RU" sz="4400" b="1" dirty="0" smtClean="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4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   24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Отличники 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Лысачев Данила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Шарафутдинова Альбина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Ударники 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Ашимова Зейнегуль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Гончарова Ксения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Жагипарова У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Жуков Артем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Зенкова Анастасия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Лазарева Виктория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Мейрамова Анель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Шаймерова Аида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Шубина Яна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46</a:t>
                      </a:r>
                      <a:endParaRPr lang="ru-RU" sz="20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7-конечная звезда 2">
            <a:hlinkClick r:id="rId2" action="ppaction://hlinkpres?slideindex=1&amp;slidetitle="/>
          </p:cNvPr>
          <p:cNvSpPr/>
          <p:nvPr/>
        </p:nvSpPr>
        <p:spPr>
          <a:xfrm>
            <a:off x="755576" y="5229200"/>
            <a:ext cx="360040" cy="864096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296013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825690"/>
              </p:ext>
            </p:extLst>
          </p:nvPr>
        </p:nvGraphicFramePr>
        <p:xfrm>
          <a:off x="251519" y="836713"/>
          <a:ext cx="7598649" cy="5824861"/>
        </p:xfrm>
        <a:graphic>
          <a:graphicData uri="http://schemas.openxmlformats.org/drawingml/2006/table">
            <a:tbl>
              <a:tblPr/>
              <a:tblGrid>
                <a:gridCol w="1080122"/>
                <a:gridCol w="864096"/>
                <a:gridCol w="792087"/>
                <a:gridCol w="720081"/>
                <a:gridCol w="2277464"/>
                <a:gridCol w="674863"/>
                <a:gridCol w="1189936"/>
              </a:tblGrid>
              <a:tr h="68204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На 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конец </a:t>
                      </a: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четверти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Успевают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На «4» и «5»,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отличники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 </a:t>
                      </a:r>
                      <a:r>
                        <a:rPr lang="ru-RU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одной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«3»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63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КЗ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72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latin typeface="Times New Roman"/>
                          <a:ea typeface="Calibri"/>
                          <a:cs typeface="Times New Roman"/>
                        </a:rPr>
                        <a:t>9 б</a:t>
                      </a:r>
                      <a:endParaRPr lang="ru-RU" sz="4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   16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kk-KZ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Ударники</a:t>
                      </a:r>
                      <a:endParaRPr kumimoji="0" lang="ru-RU" sz="1800" i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Руф Анжелика</a:t>
                      </a:r>
                      <a:endParaRPr kumimoji="0" lang="ru-RU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Ахмадиев Айрат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Баймукенов Ануар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Буяльская Юлия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Викторова Дарья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Елюбаева Алдияр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Жарылгасымова Муратова Жанеля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Турлубеков Абай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Чернышова А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Шварцкоп Никита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68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68</a:t>
                      </a:r>
                      <a:endParaRPr lang="ru-RU" sz="20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7-конечная звезда 2">
            <a:hlinkClick r:id="rId2" action="ppaction://hlinkpres?slideindex=1&amp;slidetitle="/>
          </p:cNvPr>
          <p:cNvSpPr/>
          <p:nvPr/>
        </p:nvSpPr>
        <p:spPr>
          <a:xfrm>
            <a:off x="611560" y="4725144"/>
            <a:ext cx="504056" cy="108012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156110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289010"/>
              </p:ext>
            </p:extLst>
          </p:nvPr>
        </p:nvGraphicFramePr>
        <p:xfrm>
          <a:off x="251519" y="836713"/>
          <a:ext cx="8136904" cy="5779962"/>
        </p:xfrm>
        <a:graphic>
          <a:graphicData uri="http://schemas.openxmlformats.org/drawingml/2006/table">
            <a:tbl>
              <a:tblPr/>
              <a:tblGrid>
                <a:gridCol w="1310850"/>
                <a:gridCol w="1079522"/>
                <a:gridCol w="771087"/>
                <a:gridCol w="693979"/>
                <a:gridCol w="2621697"/>
                <a:gridCol w="771087"/>
                <a:gridCol w="888682"/>
              </a:tblGrid>
              <a:tr h="69331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На 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начало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    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четверти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Успевают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На «4» и «5»,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отличники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 </a:t>
                      </a:r>
                      <a:r>
                        <a:rPr lang="ru-RU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одной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«3»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99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КЗ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273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latin typeface="Times New Roman"/>
                          <a:ea typeface="Calibri"/>
                          <a:cs typeface="Times New Roman"/>
                        </a:rPr>
                        <a:t>10 б</a:t>
                      </a:r>
                      <a:endParaRPr lang="ru-RU" sz="4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   12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kk-KZ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Отличники </a:t>
                      </a:r>
                      <a:endParaRPr kumimoji="0" lang="ru-RU" sz="1800" i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Ким Виктория</a:t>
                      </a:r>
                      <a:endParaRPr kumimoji="0" lang="ru-RU" sz="1800" i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Чер</a:t>
                      </a:r>
                      <a:r>
                        <a:rPr kumimoji="0" lang="ru-RU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ё</a:t>
                      </a:r>
                      <a:r>
                        <a:rPr kumimoji="0" lang="kk-KZ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мухина Мария</a:t>
                      </a:r>
                      <a:endParaRPr kumimoji="0" lang="ru-RU" sz="1800" i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Ударники 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Алимбетова Акмарал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Нуртазина Сабина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Радченко Людмила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Тян Алина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Усатова София</a:t>
                      </a:r>
                      <a:endParaRPr kumimoji="0" lang="ru-RU" sz="180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kumimoji="0"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58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58</a:t>
                      </a:r>
                      <a:endParaRPr lang="ru-RU" sz="20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dirty="0" smtClean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7-конечная звезда 2">
            <a:hlinkClick r:id="rId2" action="ppaction://hlinkpres?slideindex=1&amp;slidetitle="/>
          </p:cNvPr>
          <p:cNvSpPr/>
          <p:nvPr/>
        </p:nvSpPr>
        <p:spPr>
          <a:xfrm>
            <a:off x="539552" y="4941168"/>
            <a:ext cx="432048" cy="79208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935499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118624"/>
              </p:ext>
            </p:extLst>
          </p:nvPr>
        </p:nvGraphicFramePr>
        <p:xfrm>
          <a:off x="251519" y="836713"/>
          <a:ext cx="8064898" cy="5779962"/>
        </p:xfrm>
        <a:graphic>
          <a:graphicData uri="http://schemas.openxmlformats.org/drawingml/2006/table">
            <a:tbl>
              <a:tblPr/>
              <a:tblGrid>
                <a:gridCol w="1146398"/>
                <a:gridCol w="917116"/>
                <a:gridCol w="840689"/>
                <a:gridCol w="764265"/>
                <a:gridCol w="2417208"/>
                <a:gridCol w="716272"/>
                <a:gridCol w="1262950"/>
              </a:tblGrid>
              <a:tr h="69331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На 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конец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    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четверти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Успевают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На «4» и «5»,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отличники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 </a:t>
                      </a:r>
                      <a:r>
                        <a:rPr lang="ru-RU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одной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«3»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99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КЗ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273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latin typeface="Times New Roman"/>
                          <a:ea typeface="Calibri"/>
                          <a:cs typeface="Times New Roman"/>
                        </a:rPr>
                        <a:t>11 б</a:t>
                      </a:r>
                      <a:endParaRPr lang="ru-RU" sz="4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   25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Отличники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Акимов Тимур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Акимова Альфия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Кан Елена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Нуртазина Венера 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Ударники 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Кенесов Чингиз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Прокофьев Анатолий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Рожик Александр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Сералинова Айжан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b="1" baseline="0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73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73</a:t>
                      </a:r>
                      <a:endParaRPr lang="ru-RU" sz="20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7-конечная звезда 2">
            <a:hlinkClick r:id="rId2" action="ppaction://hlinkpres?slideindex=1&amp;slidetitle="/>
          </p:cNvPr>
          <p:cNvSpPr/>
          <p:nvPr/>
        </p:nvSpPr>
        <p:spPr>
          <a:xfrm>
            <a:off x="539552" y="5157192"/>
            <a:ext cx="504056" cy="79208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327334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82293"/>
              </p:ext>
            </p:extLst>
          </p:nvPr>
        </p:nvGraphicFramePr>
        <p:xfrm>
          <a:off x="251519" y="1668463"/>
          <a:ext cx="8424937" cy="5120640"/>
        </p:xfrm>
        <a:graphic>
          <a:graphicData uri="http://schemas.openxmlformats.org/drawingml/2006/table">
            <a:tbl>
              <a:tblPr/>
              <a:tblGrid>
                <a:gridCol w="1294935"/>
                <a:gridCol w="969912"/>
                <a:gridCol w="1294935"/>
                <a:gridCol w="843984"/>
                <a:gridCol w="2010585"/>
                <a:gridCol w="897291"/>
                <a:gridCol w="1113295"/>
              </a:tblGrid>
              <a:tr h="97721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Сынып</a:t>
                      </a:r>
                      <a:r>
                        <a:rPr lang="kk-KZ" sz="20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тоқсанның басында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Үлгірімі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«4» и «5»,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Үздіктер</a:t>
                      </a:r>
                      <a:r>
                        <a:rPr lang="kk-KZ" sz="20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Бір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ғана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«3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» бар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65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Оқушылар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саны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ҮП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Саны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БС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13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dirty="0" smtClean="0">
                          <a:latin typeface="Times New Roman"/>
                          <a:ea typeface="Calibri"/>
                          <a:cs typeface="Times New Roman"/>
                        </a:rPr>
                        <a:t>3 а</a:t>
                      </a:r>
                      <a:endParaRPr lang="ru-RU" sz="6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13</a:t>
                      </a:r>
                      <a:endParaRPr lang="ru-RU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ИсмагамбетоваД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Кайрбаев Т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Сайпиева Д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Талғат А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Ударники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Армия Ф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Ибрагим А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Қайыржан Т Серік А Балгабаева к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baseline="0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Calibri"/>
                          <a:ea typeface="Calibri"/>
                          <a:cs typeface="Times New Roman"/>
                        </a:rPr>
                        <a:t>62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Calibri"/>
                          <a:ea typeface="Calibri"/>
                          <a:cs typeface="Times New Roman"/>
                        </a:rPr>
                        <a:t>69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357158" y="714356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Итоги успеваемости за  </a:t>
            </a:r>
            <a:r>
              <a:rPr lang="kk-KZ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 ч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2016-2017 учебного года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184663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481626"/>
              </p:ext>
            </p:extLst>
          </p:nvPr>
        </p:nvGraphicFramePr>
        <p:xfrm>
          <a:off x="251520" y="1844825"/>
          <a:ext cx="8064896" cy="5023444"/>
        </p:xfrm>
        <a:graphic>
          <a:graphicData uri="http://schemas.openxmlformats.org/drawingml/2006/table">
            <a:tbl>
              <a:tblPr/>
              <a:tblGrid>
                <a:gridCol w="1239596"/>
                <a:gridCol w="928463"/>
                <a:gridCol w="1239596"/>
                <a:gridCol w="807915"/>
                <a:gridCol w="2253042"/>
                <a:gridCol w="530565"/>
                <a:gridCol w="1065719"/>
              </a:tblGrid>
              <a:tr h="103581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Сынып</a:t>
                      </a:r>
                      <a:r>
                        <a:rPr lang="kk-KZ" sz="20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тоқсанның басында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Үлгірімі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«4» и «5»,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Үздіктер</a:t>
                      </a:r>
                      <a:r>
                        <a:rPr lang="kk-KZ" sz="20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Бір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ғана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«3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» бар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5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Оқушылар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саны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ҮП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Саны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БС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0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dirty="0" smtClean="0">
                          <a:latin typeface="Times New Roman"/>
                          <a:ea typeface="Calibri"/>
                          <a:cs typeface="Times New Roman"/>
                        </a:rPr>
                        <a:t>4 а</a:t>
                      </a:r>
                      <a:endParaRPr lang="ru-RU" sz="6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15</a:t>
                      </a:r>
                      <a:endParaRPr lang="ru-RU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АйдрахмановаЛ</a:t>
                      </a: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Агибаев Ж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Ахметов Е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Какимова А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Джумадилова А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Мұхамеджан А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Нұртанова Н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baseline="0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Calibri"/>
                          <a:ea typeface="Calibri"/>
                          <a:cs typeface="Times New Roman"/>
                        </a:rPr>
                        <a:t>66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Calibri"/>
                          <a:ea typeface="Calibri"/>
                          <a:cs typeface="Times New Roman"/>
                        </a:rPr>
                        <a:t>46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Амангелді М Дулатов Д Жусупов А</a:t>
                      </a:r>
                      <a:endParaRPr kumimoji="0" lang="ru-RU" sz="2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357158" y="714356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Итоги успеваемости за  </a:t>
            </a:r>
            <a:r>
              <a:rPr lang="kk-KZ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 полугодие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2016-2017 учебного года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033745"/>
              </p:ext>
            </p:extLst>
          </p:nvPr>
        </p:nvGraphicFramePr>
        <p:xfrm>
          <a:off x="251519" y="836713"/>
          <a:ext cx="7598649" cy="5824861"/>
        </p:xfrm>
        <a:graphic>
          <a:graphicData uri="http://schemas.openxmlformats.org/drawingml/2006/table">
            <a:tbl>
              <a:tblPr/>
              <a:tblGrid>
                <a:gridCol w="1080122"/>
                <a:gridCol w="864096"/>
                <a:gridCol w="864095"/>
                <a:gridCol w="648073"/>
                <a:gridCol w="2277464"/>
                <a:gridCol w="848092"/>
                <a:gridCol w="1016707"/>
              </a:tblGrid>
              <a:tr h="68204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Сынып</a:t>
                      </a:r>
                      <a:r>
                        <a:rPr lang="kk-KZ" sz="20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тоқсанның басында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Үлгірімі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«4» и «5»,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Үздіктер</a:t>
                      </a:r>
                      <a:r>
                        <a:rPr lang="kk-KZ" sz="20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Бір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ғана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«3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» бар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63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Оқушылар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саны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ҮП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Саны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БС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72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latin typeface="Times New Roman"/>
                          <a:ea typeface="Calibri"/>
                          <a:cs typeface="Times New Roman"/>
                        </a:rPr>
                        <a:t>5 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   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Амангельдиева Т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Дакенова Ж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Шанжипова А</a:t>
                      </a: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Данабекова Ж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1Жусупова Аружан</a:t>
                      </a: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2Ахметжанов А</a:t>
                      </a: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3Кайыржанова Т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4Сатыбалдинова Мадина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5Толеу Адиль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Calibri"/>
                          <a:ea typeface="Calibri"/>
                          <a:cs typeface="Times New Roman"/>
                        </a:rPr>
                        <a:t>47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Calibri"/>
                          <a:ea typeface="Calibri"/>
                          <a:cs typeface="Times New Roman"/>
                        </a:rPr>
                        <a:t>60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7-конечная звезда 2">
            <a:hlinkClick r:id="rId2" action="ppaction://hlinkpres?slideindex=1&amp;slidetitle="/>
          </p:cNvPr>
          <p:cNvSpPr/>
          <p:nvPr/>
        </p:nvSpPr>
        <p:spPr>
          <a:xfrm>
            <a:off x="467544" y="4869160"/>
            <a:ext cx="432048" cy="864096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985751"/>
              </p:ext>
            </p:extLst>
          </p:nvPr>
        </p:nvGraphicFramePr>
        <p:xfrm>
          <a:off x="251519" y="836713"/>
          <a:ext cx="7598649" cy="5824861"/>
        </p:xfrm>
        <a:graphic>
          <a:graphicData uri="http://schemas.openxmlformats.org/drawingml/2006/table">
            <a:tbl>
              <a:tblPr/>
              <a:tblGrid>
                <a:gridCol w="1080122"/>
                <a:gridCol w="864096"/>
                <a:gridCol w="792087"/>
                <a:gridCol w="720081"/>
                <a:gridCol w="2277464"/>
                <a:gridCol w="848092"/>
                <a:gridCol w="1016707"/>
              </a:tblGrid>
              <a:tr h="68204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Сынып</a:t>
                      </a:r>
                      <a:r>
                        <a:rPr lang="kk-KZ" sz="20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тоқсанның басында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Үлгірімі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«4» и «5»,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Үздіктер</a:t>
                      </a:r>
                      <a:r>
                        <a:rPr lang="kk-KZ" sz="20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Бір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ғана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«3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» бар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63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Оқушылар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саны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ҮП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Саны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БС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72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latin typeface="Times New Roman"/>
                          <a:ea typeface="Calibri"/>
                          <a:cs typeface="Times New Roman"/>
                        </a:rPr>
                        <a:t>6 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   15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kk-KZ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Ахметжанова Д</a:t>
                      </a:r>
                      <a:endParaRPr kumimoji="0" lang="ru-RU" sz="1800" b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Капарова М</a:t>
                      </a:r>
                      <a:endParaRPr kumimoji="0" lang="ru-RU" sz="1800" b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Кадырова Ж</a:t>
                      </a:r>
                      <a:endParaRPr kumimoji="0" lang="ru-RU" sz="1800" b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Дукенбаева Т</a:t>
                      </a:r>
                      <a:endParaRPr kumimoji="0" lang="ru-RU" sz="1800" b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Ударники 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Каирбекова Енлик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Ермеков Алихан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Мухамеджанова Жасмин</a:t>
                      </a: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Балғабаева Д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7-конечная звезда 2">
            <a:hlinkClick r:id="rId2" action="ppaction://hlinkpres?slideindex=1&amp;slidetitle="/>
          </p:cNvPr>
          <p:cNvSpPr/>
          <p:nvPr/>
        </p:nvSpPr>
        <p:spPr>
          <a:xfrm>
            <a:off x="611560" y="4581128"/>
            <a:ext cx="432048" cy="936104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524253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586727"/>
              </p:ext>
            </p:extLst>
          </p:nvPr>
        </p:nvGraphicFramePr>
        <p:xfrm>
          <a:off x="323528" y="591439"/>
          <a:ext cx="8606761" cy="6204359"/>
        </p:xfrm>
        <a:graphic>
          <a:graphicData uri="http://schemas.openxmlformats.org/drawingml/2006/table">
            <a:tbl>
              <a:tblPr/>
              <a:tblGrid>
                <a:gridCol w="1080122"/>
                <a:gridCol w="864096"/>
                <a:gridCol w="1008112"/>
                <a:gridCol w="792087"/>
                <a:gridCol w="720081"/>
                <a:gridCol w="2277464"/>
                <a:gridCol w="848092"/>
                <a:gridCol w="1016707"/>
              </a:tblGrid>
              <a:tr h="66618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Сынып</a:t>
                      </a:r>
                      <a:r>
                        <a:rPr lang="kk-KZ" sz="20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тоқсанның басында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жарты жылдық</a:t>
                      </a:r>
                      <a:endParaRPr lang="en-US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Үлгірімі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«4» и «5»,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Үздіктер</a:t>
                      </a:r>
                      <a:r>
                        <a:rPr lang="kk-KZ" sz="20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Бір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ғана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«3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» бар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19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Оқушылар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саны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ҮП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Саны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БС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517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latin typeface="Times New Roman"/>
                          <a:ea typeface="Calibri"/>
                          <a:cs typeface="Times New Roman"/>
                        </a:rPr>
                        <a:t>7 а</a:t>
                      </a:r>
                      <a:endParaRPr lang="ru-RU" sz="4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   12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kk-KZ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Султанова Гулназ. </a:t>
                      </a:r>
                    </a:p>
                    <a:p>
                      <a:pPr lvl="0"/>
                      <a:r>
                        <a:rPr kumimoji="0" lang="kk-KZ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Кайирбекова Р</a:t>
                      </a:r>
                      <a:endParaRPr kumimoji="0" lang="ru-RU" sz="1800" b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Ударники 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Коркытова Ж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Алимбаев Әділ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2000" b="1" baseline="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36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Денсаулығына байланысты 1 оқушы аттестаталмады</a:t>
                      </a:r>
                      <a:endParaRPr lang="ru-RU" sz="2000" dirty="0" smtClean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5-конечная звезда 2">
            <a:hlinkClick r:id="rId2" action="ppaction://hlinkpres?slideindex=1&amp;slidetitle="/>
          </p:cNvPr>
          <p:cNvSpPr/>
          <p:nvPr/>
        </p:nvSpPr>
        <p:spPr>
          <a:xfrm>
            <a:off x="683568" y="5589240"/>
            <a:ext cx="432048" cy="36004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767081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637779"/>
              </p:ext>
            </p:extLst>
          </p:nvPr>
        </p:nvGraphicFramePr>
        <p:xfrm>
          <a:off x="251519" y="836713"/>
          <a:ext cx="8606761" cy="5824861"/>
        </p:xfrm>
        <a:graphic>
          <a:graphicData uri="http://schemas.openxmlformats.org/drawingml/2006/table">
            <a:tbl>
              <a:tblPr/>
              <a:tblGrid>
                <a:gridCol w="1080122"/>
                <a:gridCol w="864096"/>
                <a:gridCol w="1008112"/>
                <a:gridCol w="792087"/>
                <a:gridCol w="720081"/>
                <a:gridCol w="2277464"/>
                <a:gridCol w="848092"/>
                <a:gridCol w="1016707"/>
              </a:tblGrid>
              <a:tr h="68204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Сынып</a:t>
                      </a:r>
                      <a:r>
                        <a:rPr lang="kk-KZ" sz="20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тоқсанның басында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І ж\ж соңы</a:t>
                      </a:r>
                      <a:endParaRPr lang="en-US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Үлгірімі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«4» и «5»,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Үздіктер</a:t>
                      </a:r>
                      <a:r>
                        <a:rPr lang="kk-KZ" sz="20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Бір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ғана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«3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» бар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63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Оқушылар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саны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ҮП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Саны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БС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72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latin typeface="Times New Roman"/>
                          <a:ea typeface="Calibri"/>
                          <a:cs typeface="Times New Roman"/>
                        </a:rPr>
                        <a:t>8 а</a:t>
                      </a:r>
                      <a:endParaRPr lang="ru-RU" sz="4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   14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kk-KZ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Коркытова М</a:t>
                      </a:r>
                      <a:endParaRPr kumimoji="0" lang="ru-RU" sz="1800" b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Султанова Нургуль </a:t>
                      </a:r>
                      <a:endParaRPr kumimoji="0" lang="ru-RU" sz="1800" b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Шакимова Аружан </a:t>
                      </a:r>
                      <a:endParaRPr kumimoji="0" lang="ru-RU" sz="1800" b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Ударники 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Жуздибаев Тажен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Олжабаев Диас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Самигола Абай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b="1" baseline="0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57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43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5-конечная звезда 2">
            <a:hlinkClick r:id="rId2" action="ppaction://hlinkpres?slideindex=1&amp;slidetitle="/>
          </p:cNvPr>
          <p:cNvSpPr/>
          <p:nvPr/>
        </p:nvSpPr>
        <p:spPr>
          <a:xfrm>
            <a:off x="467544" y="5445224"/>
            <a:ext cx="504056" cy="72008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097698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219282"/>
              </p:ext>
            </p:extLst>
          </p:nvPr>
        </p:nvGraphicFramePr>
        <p:xfrm>
          <a:off x="251519" y="836713"/>
          <a:ext cx="7598649" cy="5824861"/>
        </p:xfrm>
        <a:graphic>
          <a:graphicData uri="http://schemas.openxmlformats.org/drawingml/2006/table">
            <a:tbl>
              <a:tblPr/>
              <a:tblGrid>
                <a:gridCol w="1080122"/>
                <a:gridCol w="864096"/>
                <a:gridCol w="792087"/>
                <a:gridCol w="720081"/>
                <a:gridCol w="2277464"/>
                <a:gridCol w="674863"/>
                <a:gridCol w="1189936"/>
              </a:tblGrid>
              <a:tr h="68204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Сынып</a:t>
                      </a:r>
                      <a:r>
                        <a:rPr lang="kk-KZ" sz="20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тоқсанның басында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Үлгірімі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«4» и «5»,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Үздіктер</a:t>
                      </a:r>
                      <a:r>
                        <a:rPr lang="kk-KZ" sz="20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Бір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ғана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«3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» бар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63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Оқушылар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саны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ҮП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Саны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БС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72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 smtClean="0">
                          <a:latin typeface="Times New Roman"/>
                          <a:ea typeface="Calibri"/>
                          <a:cs typeface="Times New Roman"/>
                        </a:rPr>
                        <a:t>9 а</a:t>
                      </a:r>
                      <a:endParaRPr lang="ru-RU" sz="4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   18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Ударинки</a:t>
                      </a: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Актаева Айсулу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Ермекова Тәттігүл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Жетписбаева Дина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kk-K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Шакимова Гүлназ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59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baseline="0" dirty="0" smtClean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7-конечная звезда 2">
            <a:hlinkClick r:id="rId2" action="ppaction://hlinkpres?slideindex=1&amp;slidetitle="/>
          </p:cNvPr>
          <p:cNvSpPr/>
          <p:nvPr/>
        </p:nvSpPr>
        <p:spPr>
          <a:xfrm>
            <a:off x="611560" y="5373216"/>
            <a:ext cx="432048" cy="79208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7596336" y="2610688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6438443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4319</TotalTime>
  <Words>1257</Words>
  <Application>Microsoft Office PowerPoint</Application>
  <PresentationFormat>Экран (4:3)</PresentationFormat>
  <Paragraphs>676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Поток</vt:lpstr>
      <vt:lpstr>                 Итоги   І полугодие 2016-2017 учебного года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1 четверти 2011-2012 учебного года</dc:title>
  <dc:creator>Пользователь</dc:creator>
  <cp:lastModifiedBy>user</cp:lastModifiedBy>
  <cp:revision>253</cp:revision>
  <dcterms:created xsi:type="dcterms:W3CDTF">2012-01-16T18:46:17Z</dcterms:created>
  <dcterms:modified xsi:type="dcterms:W3CDTF">2017-01-19T05:30:35Z</dcterms:modified>
</cp:coreProperties>
</file>